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  <p:embeddedFont>
      <p:font typeface="Fira Sans Medium"/>
      <p:regular r:id="rId35"/>
      <p:bold r:id="rId36"/>
      <p:italic r:id="rId37"/>
      <p:boldItalic r:id="rId38"/>
    </p:embeddedFont>
    <p:embeddedFont>
      <p:font typeface="Fira Sans ExtraBold"/>
      <p:bold r:id="rId39"/>
      <p:boldItalic r:id="rId40"/>
    </p:embeddedFont>
    <p:embeddedFont>
      <p:font typeface="Fira Sans"/>
      <p:regular r:id="rId41"/>
      <p:bold r:id="rId42"/>
      <p:italic r:id="rId43"/>
      <p:boldItalic r:id="rId44"/>
    </p:embeddedFont>
    <p:embeddedFont>
      <p:font typeface="Helvetica Neue"/>
      <p:regular r:id="rId45"/>
      <p:bold r:id="rId46"/>
      <p:italic r:id="rId47"/>
      <p:boldItalic r:id="rId48"/>
    </p:embeddedFont>
    <p:embeddedFont>
      <p:font typeface="Roboto Light"/>
      <p:regular r:id="rId49"/>
      <p:bold r:id="rId50"/>
      <p:italic r:id="rId51"/>
      <p:boldItalic r:id="rId52"/>
    </p:embeddedFont>
    <p:embeddedFont>
      <p:font typeface="Merriweather Sans Light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6278691-D84D-4814-A748-E05DFCB02F8B}">
  <a:tblStyle styleId="{C6278691-D84D-4814-A748-E05DFCB02F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Bold-boldItalic.fntdata"/><Relationship Id="rId42" Type="http://schemas.openxmlformats.org/officeDocument/2006/relationships/font" Target="fonts/FiraSans-bold.fntdata"/><Relationship Id="rId41" Type="http://schemas.openxmlformats.org/officeDocument/2006/relationships/font" Target="fonts/FiraSans-regular.fntdata"/><Relationship Id="rId44" Type="http://schemas.openxmlformats.org/officeDocument/2006/relationships/font" Target="fonts/FiraSans-boldItalic.fntdata"/><Relationship Id="rId43" Type="http://schemas.openxmlformats.org/officeDocument/2006/relationships/font" Target="fonts/FiraSans-italic.fntdata"/><Relationship Id="rId46" Type="http://schemas.openxmlformats.org/officeDocument/2006/relationships/font" Target="fonts/HelveticaNeue-bold.fntdata"/><Relationship Id="rId45" Type="http://schemas.openxmlformats.org/officeDocument/2006/relationships/font" Target="fonts/HelveticaNeu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HelveticaNeue-boldItalic.fntdata"/><Relationship Id="rId47" Type="http://schemas.openxmlformats.org/officeDocument/2006/relationships/font" Target="fonts/HelveticaNeue-italic.fntdata"/><Relationship Id="rId49" Type="http://schemas.openxmlformats.org/officeDocument/2006/relationships/font" Target="fonts/RobotoLight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regular.fntdata"/><Relationship Id="rId30" Type="http://schemas.openxmlformats.org/officeDocument/2006/relationships/slide" Target="slides/slide24.xml"/><Relationship Id="rId33" Type="http://schemas.openxmlformats.org/officeDocument/2006/relationships/font" Target="fonts/Roboto-italic.fntdata"/><Relationship Id="rId32" Type="http://schemas.openxmlformats.org/officeDocument/2006/relationships/font" Target="fonts/Roboto-bold.fntdata"/><Relationship Id="rId35" Type="http://schemas.openxmlformats.org/officeDocument/2006/relationships/font" Target="fonts/FiraSansMedium-regular.fntdata"/><Relationship Id="rId34" Type="http://schemas.openxmlformats.org/officeDocument/2006/relationships/font" Target="fonts/Roboto-boldItalic.fntdata"/><Relationship Id="rId37" Type="http://schemas.openxmlformats.org/officeDocument/2006/relationships/font" Target="fonts/FiraSansMedium-italic.fntdata"/><Relationship Id="rId36" Type="http://schemas.openxmlformats.org/officeDocument/2006/relationships/font" Target="fonts/FiraSansMedium-bold.fntdata"/><Relationship Id="rId39" Type="http://schemas.openxmlformats.org/officeDocument/2006/relationships/font" Target="fonts/FiraSansExtraBold-bold.fntdata"/><Relationship Id="rId38" Type="http://schemas.openxmlformats.org/officeDocument/2006/relationships/font" Target="fonts/FiraSansMedium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Light-italic.fntdata"/><Relationship Id="rId50" Type="http://schemas.openxmlformats.org/officeDocument/2006/relationships/font" Target="fonts/RobotoLight-bold.fntdata"/><Relationship Id="rId53" Type="http://schemas.openxmlformats.org/officeDocument/2006/relationships/font" Target="fonts/MerriweatherSansLight-regular.fntdata"/><Relationship Id="rId52" Type="http://schemas.openxmlformats.org/officeDocument/2006/relationships/font" Target="fonts/RobotoLight-boldItalic.fntdata"/><Relationship Id="rId11" Type="http://schemas.openxmlformats.org/officeDocument/2006/relationships/slide" Target="slides/slide5.xml"/><Relationship Id="rId55" Type="http://schemas.openxmlformats.org/officeDocument/2006/relationships/font" Target="fonts/MerriweatherSansLight-italic.fntdata"/><Relationship Id="rId10" Type="http://schemas.openxmlformats.org/officeDocument/2006/relationships/slide" Target="slides/slide4.xml"/><Relationship Id="rId54" Type="http://schemas.openxmlformats.org/officeDocument/2006/relationships/font" Target="fonts/MerriweatherSansLight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56" Type="http://schemas.openxmlformats.org/officeDocument/2006/relationships/font" Target="fonts/MerriweatherSansLight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jpg>
</file>

<file path=ppt/media/image25.png>
</file>

<file path=ppt/media/image26.png>
</file>

<file path=ppt/media/image3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79b55a2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79b55a2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79b55a2e0_0_1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79b55a2e0_0_1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079b55a2e0_0_1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079b55a2e0_0_1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079b55a2e0_0_1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079b55a2e0_0_1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079b55a2e0_0_1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079b55a2e0_0_1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079b55a2e0_0_1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079b55a2e0_0_1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79b55a2e0_0_1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79b55a2e0_0_1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079b55a2e0_0_1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079b55a2e0_0_1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079b55a2e0_0_1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079b55a2e0_0_1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079b55a2e0_0_1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079b55a2e0_0_1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79b55a2e0_0_1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79b55a2e0_0_1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079b55a2e0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079b55a2e0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2526c21a3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2526c21a3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2526c21a3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2526c21a3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25a2e7922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25a2e7922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2526c21a3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2526c21a3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79b55a2e0_0_16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7" name="Google Shape;367;g1079b55a2e0_0_16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079b55a2e0_0_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079b55a2e0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079b55a2e0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079b55a2e0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964a4922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1964a4922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079b55a2e0_0_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079b55a2e0_0_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079b55a2e0_0_9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079b55a2e0_0_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079b55a2e0_0_1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079b55a2e0_0_1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079b55a2e0_0_10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079b55a2e0_0_10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" name="Google Shape;14;p2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" name="Google Shape;24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" name="Google Shape;42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3" name="Google Shape;4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1" name="Google Shape;51;p2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52" name="Google Shape;52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53" name="Google Shape;5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" name="Google Shape;61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" name="Google Shape;70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71" name="Google Shape;71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" name="Google Shape;79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80" name="Google Shape;80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8" name="Google Shape;88;p2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3000"/>
              <a:buFont typeface="Fira Sans ExtraBold"/>
              <a:buNone/>
              <a:defRPr sz="3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xx</a:t>
            </a: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 de xxxx de xxxx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" name="Google Shape;9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">
  <p:cSld name="CUSTOM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0" name="Google Shape;100;p3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 txBox="1"/>
          <p:nvPr>
            <p:ph idx="2" type="body"/>
          </p:nvPr>
        </p:nvSpPr>
        <p:spPr>
          <a:xfrm>
            <a:off x="0" y="900000"/>
            <a:ext cx="9144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s pequenas">
  <p:cSld name="CUSTOM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7" name="Google Shape;107;p4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 grande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15" name="Google Shape;115;p5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código">
  <p:cSld name="CUSTOM_2_1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3" name="Google Shape;123;p6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 txBox="1"/>
          <p:nvPr>
            <p:ph idx="2" type="body"/>
          </p:nvPr>
        </p:nvSpPr>
        <p:spPr>
          <a:xfrm>
            <a:off x="0" y="900000"/>
            <a:ext cx="45366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6" name="Google Shape;126;p6"/>
          <p:cNvSpPr txBox="1"/>
          <p:nvPr>
            <p:ph idx="3" type="body"/>
          </p:nvPr>
        </p:nvSpPr>
        <p:spPr>
          <a:xfrm>
            <a:off x="4536600" y="900000"/>
            <a:ext cx="4607400" cy="42444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ira Sans"/>
              <a:buChar char="●"/>
              <a:defRPr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">
  <p:cSld name="CUSTOM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 1">
  <p:cSld name="CUSTOM_1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" showMasterSp="0">
  <p:cSld name="Cita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"/>
          <p:cNvSpPr txBox="1"/>
          <p:nvPr>
            <p:ph idx="1" type="body"/>
          </p:nvPr>
        </p:nvSpPr>
        <p:spPr>
          <a:xfrm>
            <a:off x="892969" y="3355330"/>
            <a:ext cx="73581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892969" y="2263676"/>
            <a:ext cx="7358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747474"/>
              </a:buClr>
              <a:buSzPts val="2600"/>
              <a:buFont typeface="Helvetica Neue Light"/>
              <a:buNone/>
              <a:defRPr sz="2600"/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rmAutofit fontScale="77500" lnSpcReduction="20000"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image" Target="../media/image1.png"/><Relationship Id="rId7" Type="http://schemas.openxmlformats.org/officeDocument/2006/relationships/image" Target="../media/image1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hyperlink" Target="mailto:colmeiacct@gmail.com" TargetMode="External"/><Relationship Id="rId4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0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2" name="Google Shape;142;p10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43" name="Google Shape;143;p10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44" name="Google Shape;144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" name="Google Shape;149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2" name="Google Shape;152;p10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53" name="Google Shape;153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" name="Google Shape;155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1" name="Google Shape;161;p10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2" name="Google Shape;162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0" name="Google Shape;170;p10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71" name="Google Shape;171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9" name="Google Shape;179;p10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80" name="Google Shape;180;p10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81" name="Google Shape;181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9" name="Google Shape;189;p10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0" name="Google Shape;190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8" name="Google Shape;198;p10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9" name="Google Shape;199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7" name="Google Shape;207;p10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08" name="Google Shape;208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16" name="Google Shape;216;p10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0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0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Aula 4 Arduino Itinerante</a:t>
            </a:r>
            <a:endParaRPr b="1" sz="3000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" name="Google Shape;220;p10"/>
          <p:cNvSpPr txBox="1"/>
          <p:nvPr/>
        </p:nvSpPr>
        <p:spPr>
          <a:xfrm>
            <a:off x="2148450" y="2003213"/>
            <a:ext cx="4847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Contextualização e fechamento dos</a:t>
            </a:r>
            <a:endParaRPr sz="12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conceitos vistos durante o curso</a:t>
            </a:r>
            <a:endParaRPr sz="12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221" name="Google Shape;221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03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02125" y="4341687"/>
            <a:ext cx="622540" cy="70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69694" y="4282190"/>
            <a:ext cx="622550" cy="82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Agora Vamos Para a Programação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0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Criação de novas funções</a:t>
            </a:r>
            <a:endParaRPr sz="2590"/>
          </a:p>
        </p:txBody>
      </p:sp>
      <p:sp>
        <p:nvSpPr>
          <p:cNvPr id="286" name="Google Shape;286;p20"/>
          <p:cNvSpPr txBox="1"/>
          <p:nvPr>
            <p:ph idx="2" type="body"/>
          </p:nvPr>
        </p:nvSpPr>
        <p:spPr>
          <a:xfrm>
            <a:off x="4572000" y="8991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Desde a primeira aula vimos sobre </a:t>
            </a:r>
            <a:r>
              <a:rPr lang="pt-BR" sz="1800">
                <a:solidFill>
                  <a:srgbClr val="1155CC"/>
                </a:solidFill>
              </a:rPr>
              <a:t>void</a:t>
            </a:r>
            <a:r>
              <a:rPr lang="pt-BR" sz="1800">
                <a:solidFill>
                  <a:schemeClr val="dk1"/>
                </a:solidFill>
              </a:rPr>
              <a:t> </a:t>
            </a:r>
            <a:r>
              <a:rPr lang="pt-BR" sz="1800">
                <a:solidFill>
                  <a:srgbClr val="38761D"/>
                </a:solidFill>
              </a:rPr>
              <a:t>setup</a:t>
            </a:r>
            <a:r>
              <a:rPr lang="pt-BR" sz="1800">
                <a:solidFill>
                  <a:schemeClr val="dk1"/>
                </a:solidFill>
              </a:rPr>
              <a:t>() e </a:t>
            </a:r>
            <a:r>
              <a:rPr lang="pt-BR" sz="1800">
                <a:solidFill>
                  <a:srgbClr val="1155CC"/>
                </a:solidFill>
              </a:rPr>
              <a:t>void </a:t>
            </a:r>
            <a:r>
              <a:rPr lang="pt-BR" sz="1800">
                <a:solidFill>
                  <a:srgbClr val="38761D"/>
                </a:solidFill>
              </a:rPr>
              <a:t>loop</a:t>
            </a:r>
            <a:r>
              <a:rPr lang="pt-BR" sz="1800">
                <a:solidFill>
                  <a:schemeClr val="dk1"/>
                </a:solidFill>
              </a:rPr>
              <a:t>(), na aula de hoje vocês vão aprender como criar novas funções.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Criação de novas funções não é obrigatório para o funcionamento da maioria dos códigos, porém a criação de um pode ajudar , e muito, na hora de organizar seu código.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87" name="Google Shape;28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5825"/>
            <a:ext cx="4694849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1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Como criar funções ?</a:t>
            </a:r>
            <a:endParaRPr sz="2590"/>
          </a:p>
        </p:txBody>
      </p:sp>
      <p:sp>
        <p:nvSpPr>
          <p:cNvPr id="293" name="Google Shape;293;p21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457200" lvl="0" marL="0" rtl="0" algn="just">
              <a:lnSpc>
                <a:spcPct val="15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Não tem muito segredo, para criar uma função tú precisa decidir se o que você quer retornar.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	“E o que seria esse retornar ?” vocês podem estar se perguntando, eu devolvo perguntando se vocês lembram dessa tabela aqui -&gt;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294" name="Google Shape;294;p21"/>
          <p:cNvGraphicFramePr/>
          <p:nvPr/>
        </p:nvGraphicFramePr>
        <p:xfrm>
          <a:off x="4565100" y="9000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{C6278691-D84D-4814-A748-E05DFCB02F8B}</a:tableStyleId>
              </a:tblPr>
              <a:tblGrid>
                <a:gridCol w="2289450"/>
                <a:gridCol w="2289450"/>
              </a:tblGrid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Tipo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Tamanho (bits)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boolean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byte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char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unsigned char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448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word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16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unsigned </a:t>
                      </a: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16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16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unsigned long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32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long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32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float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32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2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Como criar funções ?</a:t>
            </a:r>
            <a:endParaRPr sz="2590"/>
          </a:p>
        </p:txBody>
      </p:sp>
      <p:sp>
        <p:nvSpPr>
          <p:cNvPr id="300" name="Google Shape;300;p22"/>
          <p:cNvSpPr txBox="1"/>
          <p:nvPr>
            <p:ph idx="2" type="body"/>
          </p:nvPr>
        </p:nvSpPr>
        <p:spPr>
          <a:xfrm>
            <a:off x="4565100" y="8991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Primeiramente você escolhe se vai retornar void ou algo como int, após isso é só dar um nome e abrir a função, exemplo: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	</a:t>
            </a:r>
            <a:r>
              <a:rPr lang="pt-BR" sz="1800">
                <a:solidFill>
                  <a:srgbClr val="1155CC"/>
                </a:solidFill>
              </a:rPr>
              <a:t>int </a:t>
            </a:r>
            <a:r>
              <a:rPr lang="pt-BR" sz="1800">
                <a:solidFill>
                  <a:schemeClr val="dk1"/>
                </a:solidFill>
              </a:rPr>
              <a:t>resultadoConta() 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{ 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Se tú usou um void é só programar sem problemas, porém se tú usar um </a:t>
            </a:r>
            <a:r>
              <a:rPr lang="pt-BR" sz="1800">
                <a:solidFill>
                  <a:srgbClr val="1155CC"/>
                </a:solidFill>
              </a:rPr>
              <a:t>int </a:t>
            </a:r>
            <a:r>
              <a:rPr lang="pt-BR" sz="1800">
                <a:solidFill>
                  <a:schemeClr val="dk1"/>
                </a:solidFill>
              </a:rPr>
              <a:t>você vai precisar retornar algo: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	</a:t>
            </a:r>
            <a:r>
              <a:rPr lang="pt-BR" sz="1800">
                <a:solidFill>
                  <a:srgbClr val="1155CC"/>
                </a:solidFill>
              </a:rPr>
              <a:t>int</a:t>
            </a:r>
            <a:r>
              <a:rPr lang="pt-BR" sz="1800">
                <a:solidFill>
                  <a:srgbClr val="B45F06"/>
                </a:solidFill>
              </a:rPr>
              <a:t> </a:t>
            </a:r>
            <a:r>
              <a:rPr lang="pt-BR" sz="1800">
                <a:solidFill>
                  <a:schemeClr val="dk1"/>
                </a:solidFill>
              </a:rPr>
              <a:t>valor = x1-x2 ;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	</a:t>
            </a:r>
            <a:r>
              <a:rPr lang="pt-BR" sz="1800">
                <a:solidFill>
                  <a:srgbClr val="38761D"/>
                </a:solidFill>
              </a:rPr>
              <a:t>return</a:t>
            </a:r>
            <a:r>
              <a:rPr lang="pt-BR" sz="1800">
                <a:solidFill>
                  <a:schemeClr val="dk1"/>
                </a:solidFill>
              </a:rPr>
              <a:t> valor;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 }</a:t>
            </a:r>
            <a:endParaRPr sz="1800"/>
          </a:p>
        </p:txBody>
      </p:sp>
      <p:pic>
        <p:nvPicPr>
          <p:cNvPr id="301" name="Google Shape;3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80050"/>
            <a:ext cx="4770050" cy="32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Como criar funções ?</a:t>
            </a:r>
            <a:endParaRPr sz="2590"/>
          </a:p>
        </p:txBody>
      </p:sp>
      <p:sp>
        <p:nvSpPr>
          <p:cNvPr id="307" name="Google Shape;307;p23"/>
          <p:cNvSpPr txBox="1"/>
          <p:nvPr>
            <p:ph idx="2" type="body"/>
          </p:nvPr>
        </p:nvSpPr>
        <p:spPr>
          <a:xfrm>
            <a:off x="0" y="900000"/>
            <a:ext cx="48237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 lnSpcReduction="10000"/>
          </a:bodyPr>
          <a:lstStyle/>
          <a:p>
            <a:pPr indent="457200" lvl="0" marL="0" rtl="0" algn="just">
              <a:lnSpc>
                <a:spcPct val="15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Agora para terminar basta indicar na programação quando é para iniciar essa sua função, isso se faz dentro do </a:t>
            </a:r>
            <a:r>
              <a:rPr lang="pt-BR" sz="1800">
                <a:solidFill>
                  <a:srgbClr val="1155CC"/>
                </a:solidFill>
              </a:rPr>
              <a:t>void</a:t>
            </a:r>
            <a:r>
              <a:rPr lang="pt-BR" sz="1800">
                <a:solidFill>
                  <a:schemeClr val="dk1"/>
                </a:solidFill>
              </a:rPr>
              <a:t> </a:t>
            </a:r>
            <a:r>
              <a:rPr lang="pt-BR" sz="1800">
                <a:solidFill>
                  <a:srgbClr val="38761D"/>
                </a:solidFill>
              </a:rPr>
              <a:t>loop</a:t>
            </a:r>
            <a:r>
              <a:rPr lang="pt-BR" sz="1800">
                <a:solidFill>
                  <a:schemeClr val="dk1"/>
                </a:solidFill>
              </a:rPr>
              <a:t>(), lembrando que caso a função retorne algo sua função deve estar em um lugar que faça sentido, exemplo: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5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B45F06"/>
                </a:solidFill>
              </a:rPr>
              <a:t>int</a:t>
            </a:r>
            <a:r>
              <a:rPr lang="pt-BR" sz="1800">
                <a:solidFill>
                  <a:schemeClr val="dk1"/>
                </a:solidFill>
              </a:rPr>
              <a:t> resultado = resultadoConta ();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08" name="Google Shape;3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00778"/>
            <a:ext cx="4572000" cy="2932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4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 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5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Exercício</a:t>
            </a:r>
            <a:r>
              <a:rPr lang="pt-BR" sz="2590"/>
              <a:t> 1</a:t>
            </a:r>
            <a:endParaRPr sz="2590"/>
          </a:p>
        </p:txBody>
      </p:sp>
      <p:sp>
        <p:nvSpPr>
          <p:cNvPr id="319" name="Google Shape;319;p25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Uma empresa de alarmes quer fazer uma atualização para combater um problema observado em seus alarmes, os ladrões estão cortando um fio de energia e fazendo com que o alarme deles pararem de funcionar.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Eles te contrataram para resolver este problema sem utilizar programação.</a:t>
            </a:r>
            <a:endParaRPr sz="1800"/>
          </a:p>
        </p:txBody>
      </p:sp>
      <p:pic>
        <p:nvPicPr>
          <p:cNvPr id="320" name="Google Shape;3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3580" y="900000"/>
            <a:ext cx="2840420" cy="424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Idéias para fazer o circuito funcionar ?</a:t>
            </a:r>
            <a:endParaRPr sz="2590"/>
          </a:p>
        </p:txBody>
      </p:sp>
      <p:pic>
        <p:nvPicPr>
          <p:cNvPr id="326" name="Google Shape;32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3977" y="895125"/>
            <a:ext cx="4248351" cy="4248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7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Solução</a:t>
            </a:r>
            <a:endParaRPr sz="2590"/>
          </a:p>
        </p:txBody>
      </p:sp>
      <p:pic>
        <p:nvPicPr>
          <p:cNvPr id="332" name="Google Shape;3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2600" y="935175"/>
            <a:ext cx="5211100" cy="4208325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/>
          <p:cNvSpPr txBox="1"/>
          <p:nvPr/>
        </p:nvSpPr>
        <p:spPr>
          <a:xfrm>
            <a:off x="3871625" y="2839238"/>
            <a:ext cx="153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  <a:highlight>
                  <a:schemeClr val="lt1"/>
                </a:highlight>
              </a:rPr>
              <a:t>←LED</a:t>
            </a:r>
            <a:endParaRPr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334" name="Google Shape;334;p27"/>
          <p:cNvSpPr txBox="1"/>
          <p:nvPr/>
        </p:nvSpPr>
        <p:spPr>
          <a:xfrm>
            <a:off x="5825000" y="1563075"/>
            <a:ext cx="96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  <a:highlight>
                  <a:srgbClr val="FFFFFF"/>
                </a:highlight>
              </a:rPr>
              <a:t>←BC 547</a:t>
            </a:r>
            <a:endParaRPr>
              <a:solidFill>
                <a:srgbClr val="FF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8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Alguém teve algum problema 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26" y="2529750"/>
            <a:ext cx="3996600" cy="261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11"/>
          <p:cNvPicPr preferRelativeResize="0"/>
          <p:nvPr/>
        </p:nvPicPr>
        <p:blipFill rotWithShape="1">
          <a:blip r:embed="rId4">
            <a:alphaModFix/>
          </a:blip>
          <a:srcRect b="3308" l="0" r="0" t="4534"/>
          <a:stretch/>
        </p:blipFill>
        <p:spPr>
          <a:xfrm>
            <a:off x="4703575" y="895100"/>
            <a:ext cx="4523125" cy="4248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1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Resumo da aula anterior</a:t>
            </a:r>
            <a:endParaRPr sz="2590"/>
          </a:p>
        </p:txBody>
      </p:sp>
      <p:pic>
        <p:nvPicPr>
          <p:cNvPr id="232" name="Google Shape;232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88525" y="828450"/>
            <a:ext cx="2867475" cy="286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1"/>
          <p:cNvPicPr preferRelativeResize="0"/>
          <p:nvPr/>
        </p:nvPicPr>
        <p:blipFill rotWithShape="1">
          <a:blip r:embed="rId6">
            <a:alphaModFix/>
          </a:blip>
          <a:srcRect b="17338" l="10232" r="12601" t="12549"/>
          <a:stretch/>
        </p:blipFill>
        <p:spPr>
          <a:xfrm>
            <a:off x="391200" y="798625"/>
            <a:ext cx="2307476" cy="2096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9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Exercício 2</a:t>
            </a:r>
            <a:endParaRPr sz="2590"/>
          </a:p>
        </p:txBody>
      </p:sp>
      <p:sp>
        <p:nvSpPr>
          <p:cNvPr id="345" name="Google Shape;345;p29"/>
          <p:cNvSpPr txBox="1"/>
          <p:nvPr>
            <p:ph idx="2" type="body"/>
          </p:nvPr>
        </p:nvSpPr>
        <p:spPr>
          <a:xfrm>
            <a:off x="4315200" y="899100"/>
            <a:ext cx="48288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Uma empresa de remédios precisa que seus refrigeradores estejam sempre gelados e na umidade adequada, para isso a cada 60 minutos o dono da empresa vai nos refrigeradores e verifica por si mesmo se o ar condicionado e umidificador precisar ser ligados ou não, para não ser preciso mais entrar no refrigerador o dono contratou vocês para fazer a medição da temperatura e umidade em um refrigerador em tempo real e mostrar o resultado em um display LCD.</a:t>
            </a:r>
            <a:endParaRPr sz="1700"/>
          </a:p>
        </p:txBody>
      </p:sp>
      <p:pic>
        <p:nvPicPr>
          <p:cNvPr id="346" name="Google Shape;346;p29"/>
          <p:cNvPicPr preferRelativeResize="0"/>
          <p:nvPr/>
        </p:nvPicPr>
        <p:blipFill rotWithShape="1">
          <a:blip r:embed="rId3">
            <a:alphaModFix/>
          </a:blip>
          <a:srcRect b="0" l="23608" r="22155" t="0"/>
          <a:stretch/>
        </p:blipFill>
        <p:spPr>
          <a:xfrm>
            <a:off x="0" y="899100"/>
            <a:ext cx="4357074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0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Resultado</a:t>
            </a:r>
            <a:endParaRPr sz="2590"/>
          </a:p>
        </p:txBody>
      </p:sp>
      <p:pic>
        <p:nvPicPr>
          <p:cNvPr id="352" name="Google Shape;3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6149" y="895450"/>
            <a:ext cx="6064009" cy="42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1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8" name="Google Shape;358;p31"/>
          <p:cNvPicPr preferRelativeResize="0"/>
          <p:nvPr/>
        </p:nvPicPr>
        <p:blipFill rotWithShape="1">
          <a:blip r:embed="rId3">
            <a:alphaModFix/>
          </a:blip>
          <a:srcRect b="17129" l="11894" r="0" t="0"/>
          <a:stretch/>
        </p:blipFill>
        <p:spPr>
          <a:xfrm>
            <a:off x="2057250" y="900000"/>
            <a:ext cx="4555938" cy="41565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1"/>
          <p:cNvSpPr txBox="1"/>
          <p:nvPr/>
        </p:nvSpPr>
        <p:spPr>
          <a:xfrm>
            <a:off x="0" y="160300"/>
            <a:ext cx="40614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9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Sensor de Temperatura</a:t>
            </a:r>
            <a:endParaRPr sz="259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2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Alguém teve algum problema ?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/>
          <p:nvPr>
            <p:ph idx="1" type="body"/>
          </p:nvPr>
        </p:nvSpPr>
        <p:spPr>
          <a:xfrm>
            <a:off x="892925" y="3775678"/>
            <a:ext cx="73581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Nosso email - </a:t>
            </a:r>
            <a:r>
              <a:rPr lang="pt-BR" u="sng">
                <a:solidFill>
                  <a:schemeClr val="hlink"/>
                </a:solidFill>
                <a:latin typeface="Roboto Light"/>
                <a:ea typeface="Roboto Light"/>
                <a:cs typeface="Roboto Light"/>
                <a:sym typeface="Roboto Light"/>
                <a:hlinkClick r:id="rId3"/>
              </a:rPr>
              <a:t>colmeiacct@gmail.com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Instagram - @colmeiaudesc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Discord - https://discord.gg/55nQjFMyE6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0" name="Google Shape;370;p33"/>
          <p:cNvSpPr txBox="1"/>
          <p:nvPr>
            <p:ph idx="2" type="body"/>
          </p:nvPr>
        </p:nvSpPr>
        <p:spPr>
          <a:xfrm>
            <a:off x="10" y="2736449"/>
            <a:ext cx="91440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rmAutofit fontScale="92500" lnSpcReduction="2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ct val="97560"/>
              <a:buFont typeface="Helvetica Neue"/>
              <a:buNone/>
            </a:pPr>
            <a:r>
              <a:rPr lang="pt-BR" sz="4100"/>
              <a:t> PERGUNTAS?</a:t>
            </a:r>
            <a:endParaRPr sz="4100"/>
          </a:p>
        </p:txBody>
      </p:sp>
      <p:pic>
        <p:nvPicPr>
          <p:cNvPr id="371" name="Google Shape;371;p33"/>
          <p:cNvPicPr preferRelativeResize="0"/>
          <p:nvPr/>
        </p:nvPicPr>
        <p:blipFill rotWithShape="1">
          <a:blip r:embed="rId4">
            <a:alphaModFix/>
          </a:blip>
          <a:srcRect b="32081" l="24064" r="23803" t="10477"/>
          <a:stretch/>
        </p:blipFill>
        <p:spPr>
          <a:xfrm>
            <a:off x="3524413" y="372400"/>
            <a:ext cx="2095124" cy="2308301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3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73" name="Google Shape;373;p33"/>
          <p:cNvSpPr txBox="1"/>
          <p:nvPr/>
        </p:nvSpPr>
        <p:spPr>
          <a:xfrm>
            <a:off x="-25" y="5009550"/>
            <a:ext cx="9144000" cy="1338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2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Dando inicio a Aula 4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Piezo / Buzzer</a:t>
            </a:r>
            <a:endParaRPr sz="2590"/>
          </a:p>
        </p:txBody>
      </p:sp>
      <p:sp>
        <p:nvSpPr>
          <p:cNvPr id="244" name="Google Shape;244;p13"/>
          <p:cNvSpPr txBox="1"/>
          <p:nvPr>
            <p:ph idx="2" type="body"/>
          </p:nvPr>
        </p:nvSpPr>
        <p:spPr>
          <a:xfrm>
            <a:off x="0" y="900000"/>
            <a:ext cx="48996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800"/>
              <a:t>	</a:t>
            </a:r>
            <a:r>
              <a:rPr lang="pt-BR" sz="1800">
                <a:solidFill>
                  <a:schemeClr val="dk1"/>
                </a:solidFill>
              </a:rPr>
              <a:t>Os buzzers são componentes eletrônicos utilizados para a produção de algum aviso sonoro, ele funciona a base de duas placas metálicas que ao receberem energia acabam vibrando e produzindo os sons, os buzzers são encontrados de 2 formas, buzzers passivos e ativos, sendo o passivo mais utilizado para produzir melodias, preste atenção para ver qual é a perna positiva antes de conectar ao Arduino.</a:t>
            </a:r>
            <a:endParaRPr sz="1800"/>
          </a:p>
        </p:txBody>
      </p:sp>
      <p:pic>
        <p:nvPicPr>
          <p:cNvPr id="245" name="Google Shape;24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571" y="913500"/>
            <a:ext cx="4244432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4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Display LCD</a:t>
            </a:r>
            <a:endParaRPr sz="2590"/>
          </a:p>
        </p:txBody>
      </p:sp>
      <p:sp>
        <p:nvSpPr>
          <p:cNvPr id="251" name="Google Shape;251;p14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 lnSpcReduction="20000"/>
          </a:bodyPr>
          <a:lstStyle/>
          <a:p>
            <a:pPr indent="4572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>
                <a:solidFill>
                  <a:schemeClr val="dk1"/>
                </a:solidFill>
              </a:rPr>
              <a:t>O display LCD é uma tela que utiliza de cristais líquidos junto com mais materiais para mostrar imagens no display, o display 16x2 contém 16 caracteres em 2 linhas, cada caráter pode ser demonstrado numa matriz de 5 por 7. 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252" name="Google Shape;2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617287"/>
            <a:ext cx="4578901" cy="280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5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 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6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Exercício Básico de Buzzer</a:t>
            </a:r>
            <a:endParaRPr sz="2590"/>
          </a:p>
        </p:txBody>
      </p:sp>
      <p:sp>
        <p:nvSpPr>
          <p:cNvPr id="263" name="Google Shape;263;p16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	</a:t>
            </a:r>
            <a:r>
              <a:rPr lang="pt-BR" sz="1800">
                <a:solidFill>
                  <a:schemeClr val="dk1"/>
                </a:solidFill>
              </a:rPr>
              <a:t>Quer fazer um circuito para tocar música em um buzzer usando o Arduino ?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	Entre na pasta arduino-songs do github e baixe a programação de uma música que você ache interessante 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64" name="Google Shape;2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7336" y="899999"/>
            <a:ext cx="4666663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Programação</a:t>
            </a:r>
            <a:endParaRPr sz="2590"/>
          </a:p>
        </p:txBody>
      </p:sp>
      <p:pic>
        <p:nvPicPr>
          <p:cNvPr id="270" name="Google Shape;2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8125" y="889250"/>
            <a:ext cx="5009174" cy="425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8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 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